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68" r:id="rId4"/>
    <p:sldId id="269" r:id="rId5"/>
    <p:sldId id="270" r:id="rId6"/>
    <p:sldId id="257" r:id="rId7"/>
    <p:sldId id="258" r:id="rId8"/>
    <p:sldId id="260" r:id="rId9"/>
    <p:sldId id="259" r:id="rId10"/>
    <p:sldId id="261" r:id="rId11"/>
    <p:sldId id="262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608" autoAdjust="0"/>
    <p:restoredTop sz="94660"/>
  </p:normalViewPr>
  <p:slideViewPr>
    <p:cSldViewPr snapToGrid="0">
      <p:cViewPr varScale="1">
        <p:scale>
          <a:sx n="53" d="100"/>
          <a:sy n="53" d="100"/>
        </p:scale>
        <p:origin x="102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46DF7CB8-468E-4362-91E4-C06F407090F9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91262A4-1C14-4CCC-B4C0-C132081162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064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7CB8-468E-4362-91E4-C06F407090F9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262A4-1C14-4CCC-B4C0-C132081162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124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7CB8-468E-4362-91E4-C06F407090F9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262A4-1C14-4CCC-B4C0-C132081162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595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7CB8-468E-4362-91E4-C06F407090F9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262A4-1C14-4CCC-B4C0-C132081162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381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7CB8-468E-4362-91E4-C06F407090F9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262A4-1C14-4CCC-B4C0-C132081162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118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7CB8-468E-4362-91E4-C06F407090F9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262A4-1C14-4CCC-B4C0-C132081162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388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7CB8-468E-4362-91E4-C06F407090F9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262A4-1C14-4CCC-B4C0-C132081162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361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7CB8-468E-4362-91E4-C06F407090F9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91262A4-1C14-4CCC-B4C0-C132081162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699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46DF7CB8-468E-4362-91E4-C06F407090F9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91262A4-1C14-4CCC-B4C0-C132081162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078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7CB8-468E-4362-91E4-C06F407090F9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262A4-1C14-4CCC-B4C0-C132081162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259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F7CB8-468E-4362-91E4-C06F407090F9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262A4-1C14-4CCC-B4C0-C132081162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929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46DF7CB8-468E-4362-91E4-C06F407090F9}" type="datetimeFigureOut">
              <a:rPr lang="en-GB" smtClean="0"/>
              <a:t>19/06/2018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91262A4-1C14-4CCC-B4C0-C132081162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33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sausalito.trakit.net/etrakit/Search/permit.aspx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sausalito.trakit.net/eTRAKiT/Search/project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hyperlink" Target="http://sausalito.trakit.net/etrakit/Search/permit.aspx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hyperlink" Target="http://sausalito.trakit.net/eTRAKiT/Search/project.aspx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sausalito.trakit.net/etrakit/Search/permit.aspx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hyperlink" Target="http://sausalito.trakit.net/eTRAKiT/Search/project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smtClean="0"/>
              <a:t>HOW TO VIEW</a:t>
            </a:r>
            <a:br>
              <a:rPr lang="en-US" sz="4400" dirty="0" smtClean="0"/>
            </a:br>
            <a:r>
              <a:rPr lang="en-US" dirty="0" smtClean="0"/>
              <a:t>PERMIT INFORMATION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en-US" dirty="0" smtClean="0"/>
          </a:p>
          <a:p>
            <a:pPr algn="r"/>
            <a:endParaRPr lang="en-US" dirty="0"/>
          </a:p>
          <a:p>
            <a:pPr algn="r"/>
            <a:r>
              <a:rPr lang="en-US" dirty="0" smtClean="0"/>
              <a:t>SAUSALITO </a:t>
            </a:r>
            <a:r>
              <a:rPr lang="en-US" dirty="0" err="1" smtClean="0"/>
              <a:t>eTRAKiT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27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71" y="0"/>
            <a:ext cx="10772775" cy="1658198"/>
          </a:xfrm>
        </p:spPr>
        <p:txBody>
          <a:bodyPr/>
          <a:lstStyle/>
          <a:p>
            <a:pPr algn="ctr"/>
            <a:r>
              <a:rPr lang="en-US" dirty="0" smtClean="0"/>
              <a:t>Go </a:t>
            </a:r>
            <a:r>
              <a:rPr lang="en-US" dirty="0" smtClean="0"/>
              <a:t>to the City of Sausalito’s website at</a:t>
            </a:r>
            <a:br>
              <a:rPr lang="en-US" dirty="0" smtClean="0"/>
            </a:br>
            <a:r>
              <a:rPr lang="en-US" dirty="0" smtClean="0"/>
              <a:t> www.sausalito.gov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9532" t="1222" r="16107" b="32406"/>
          <a:stretch/>
        </p:blipFill>
        <p:spPr>
          <a:xfrm>
            <a:off x="2394175" y="1491574"/>
            <a:ext cx="6684512" cy="516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24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2" y="0"/>
            <a:ext cx="10772775" cy="1658198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Under </a:t>
            </a:r>
            <a:r>
              <a:rPr lang="en-US" sz="4000" dirty="0" smtClean="0"/>
              <a:t>“Departments”, in the Community Development section, click on “Permit Center”.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9877" t="1" r="22729" b="64535"/>
          <a:stretch/>
        </p:blipFill>
        <p:spPr>
          <a:xfrm>
            <a:off x="1331874" y="1422944"/>
            <a:ext cx="9423470" cy="487988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8164286" y="3081142"/>
            <a:ext cx="1208314" cy="783771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8294913" y="5206167"/>
            <a:ext cx="898073" cy="775384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768443" y="4774466"/>
            <a:ext cx="1257300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CLICK</a:t>
            </a:r>
            <a:r>
              <a:rPr lang="en-US" b="1" dirty="0" smtClean="0">
                <a:solidFill>
                  <a:prstClr val="white"/>
                </a:solidFill>
              </a:rPr>
              <a:t> </a:t>
            </a:r>
            <a:r>
              <a:rPr lang="en-US" dirty="0" smtClean="0">
                <a:solidFill>
                  <a:prstClr val="white"/>
                </a:solidFill>
              </a:rPr>
              <a:t>HERE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72600" y="2754667"/>
            <a:ext cx="1978346" cy="92333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PLACE MOUSE OVER TO OPEN SCROLL LIST 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75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3" y="0"/>
            <a:ext cx="10772775" cy="1658198"/>
          </a:xfrm>
        </p:spPr>
        <p:txBody>
          <a:bodyPr/>
          <a:lstStyle/>
          <a:p>
            <a:pPr algn="ctr"/>
            <a:r>
              <a:rPr lang="en-US" dirty="0" smtClean="0"/>
              <a:t>Under </a:t>
            </a:r>
            <a:r>
              <a:rPr lang="en-US" dirty="0" smtClean="0"/>
              <a:t>“Permit Center”, click on the “</a:t>
            </a:r>
            <a:r>
              <a:rPr lang="en-US" dirty="0" err="1" smtClean="0"/>
              <a:t>eTRAKiT</a:t>
            </a:r>
            <a:r>
              <a:rPr lang="en-US" dirty="0" smtClean="0"/>
              <a:t>” icon box.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425" t="24629" r="6778" b="16423"/>
          <a:stretch/>
        </p:blipFill>
        <p:spPr>
          <a:xfrm>
            <a:off x="1710926" y="1452079"/>
            <a:ext cx="8665370" cy="5405921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2906486" y="4490357"/>
            <a:ext cx="1273629" cy="219853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44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smtClean="0"/>
              <a:t>Click </a:t>
            </a:r>
            <a:r>
              <a:rPr lang="en-US" sz="4800" dirty="0" smtClean="0"/>
              <a:t>the “Go to </a:t>
            </a:r>
            <a:r>
              <a:rPr lang="en-US" sz="4800" dirty="0" err="1" smtClean="0"/>
              <a:t>eTRAKiT</a:t>
            </a:r>
            <a:r>
              <a:rPr lang="en-US" sz="4800" dirty="0" smtClean="0"/>
              <a:t>” icon box to redirect you to the </a:t>
            </a:r>
            <a:r>
              <a:rPr lang="en-US" sz="4800" dirty="0" err="1" smtClean="0"/>
              <a:t>eTRAKiT</a:t>
            </a:r>
            <a:r>
              <a:rPr lang="en-US" sz="4800" dirty="0" smtClean="0"/>
              <a:t> website</a:t>
            </a:r>
            <a:endParaRPr lang="en-US" sz="4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310" t="24821" r="6528" b="27307"/>
          <a:stretch/>
        </p:blipFill>
        <p:spPr>
          <a:xfrm>
            <a:off x="1930400" y="2273299"/>
            <a:ext cx="8026400" cy="4027381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2944586" y="3664857"/>
            <a:ext cx="1273629" cy="219853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140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A44157-1B41-433E-BF84-A44698495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Anonymous Search </a:t>
            </a:r>
            <a:r>
              <a:rPr lang="en-GB" dirty="0" smtClean="0"/>
              <a:t>Capability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9E7E52C-8022-4964-B59C-814DEDE7D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</a:t>
            </a:r>
            <a:r>
              <a:rPr lang="en-GB" dirty="0" err="1"/>
              <a:t>ook</a:t>
            </a:r>
            <a:r>
              <a:rPr lang="en-GB" dirty="0"/>
              <a:t> up permit information based on address, parcel number, or permit number. You can view permit info, site info, contacts, fees, conditions, and reviews.</a:t>
            </a:r>
          </a:p>
          <a:p>
            <a:r>
              <a:rPr lang="en-US" dirty="0"/>
              <a:t>L</a:t>
            </a:r>
            <a:r>
              <a:rPr lang="en-GB" dirty="0" err="1"/>
              <a:t>ook</a:t>
            </a:r>
            <a:r>
              <a:rPr lang="en-GB" dirty="0"/>
              <a:t> up project information based on address or project number. You can view permit info, site info, contacts, fees, conditions, and reviews.</a:t>
            </a:r>
          </a:p>
          <a:p>
            <a:r>
              <a:rPr lang="en-GB" dirty="0"/>
              <a:t>Your search table can be exported to excel.  </a:t>
            </a:r>
          </a:p>
        </p:txBody>
      </p:sp>
    </p:spTree>
    <p:extLst>
      <p:ext uri="{BB962C8B-B14F-4D97-AF65-F5344CB8AC3E}">
        <p14:creationId xmlns:p14="http://schemas.microsoft.com/office/powerpoint/2010/main" val="69326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7D6A41-BEEB-4EC2-9D6E-B459D06E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20541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Anonymous </a:t>
            </a:r>
            <a:br>
              <a:rPr lang="en-US" dirty="0"/>
            </a:br>
            <a:r>
              <a:rPr lang="en-US" dirty="0"/>
              <a:t>Permit Search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E398545-9A68-4DDE-AA90-5676D17B0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638" y="1755194"/>
            <a:ext cx="5353576" cy="4421769"/>
          </a:xfrm>
        </p:spPr>
        <p:txBody>
          <a:bodyPr>
            <a:normAutofit lnSpcReduction="10000"/>
          </a:bodyPr>
          <a:lstStyle/>
          <a:p>
            <a:r>
              <a:rPr lang="en-GB" sz="2000" dirty="0">
                <a:hlinkClick r:id="rId2"/>
              </a:rPr>
              <a:t>http://sausalito.trakit.net/etrakit/Search/permit.aspx</a:t>
            </a:r>
            <a:endParaRPr lang="en-GB" sz="20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</a:t>
            </a:r>
            <a:r>
              <a:rPr lang="en-GB" sz="2400" dirty="0"/>
              <a:t>elect query field. Search by permit number or by address.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</a:t>
            </a:r>
            <a:r>
              <a:rPr lang="en-GB" sz="2400" dirty="0"/>
              <a:t>elect filter parameters. Set the filter to “Equals”, “Begins with”, “Contains”, “At Least”, or “At Most”.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</a:t>
            </a:r>
            <a:r>
              <a:rPr lang="en-GB" sz="2400" dirty="0"/>
              <a:t>enter search term.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Click on ”SEARCH”.</a:t>
            </a:r>
          </a:p>
          <a:p>
            <a:r>
              <a:rPr lang="en-US" sz="2400" dirty="0"/>
              <a:t>Browse results.</a:t>
            </a:r>
          </a:p>
          <a:p>
            <a:r>
              <a:rPr lang="en-US" sz="2400" dirty="0"/>
              <a:t>The search table can be exported to a spreadsheet.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0A1C22E-B133-45ED-B226-B1BDEFCF5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214" y="0"/>
            <a:ext cx="6189786" cy="6858000"/>
          </a:xfrm>
          <a:prstGeom prst="rect">
            <a:avLst/>
          </a:prstGeom>
        </p:spPr>
      </p:pic>
      <p:sp>
        <p:nvSpPr>
          <p:cNvPr id="7" name="Circle: Hollow 6">
            <a:extLst>
              <a:ext uri="{FF2B5EF4-FFF2-40B4-BE49-F238E27FC236}">
                <a16:creationId xmlns="" xmlns:a16="http://schemas.microsoft.com/office/drawing/2014/main" id="{44ABB0E2-1BED-4349-A492-96C528EAA9C6}"/>
              </a:ext>
            </a:extLst>
          </p:cNvPr>
          <p:cNvSpPr/>
          <p:nvPr/>
        </p:nvSpPr>
        <p:spPr>
          <a:xfrm>
            <a:off x="10217942" y="1358184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Circle: Hollow 7">
            <a:extLst>
              <a:ext uri="{FF2B5EF4-FFF2-40B4-BE49-F238E27FC236}">
                <a16:creationId xmlns="" xmlns:a16="http://schemas.microsoft.com/office/drawing/2014/main" id="{0C0ECFDF-4FB6-470F-B0C4-A4901EEF8EF1}"/>
              </a:ext>
            </a:extLst>
          </p:cNvPr>
          <p:cNvSpPr/>
          <p:nvPr/>
        </p:nvSpPr>
        <p:spPr>
          <a:xfrm>
            <a:off x="11007947" y="1358184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C58563E0-AD04-4186-8A45-CDC8972DD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906" y="1209724"/>
            <a:ext cx="557699" cy="4388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E2AB3246-5D4B-4759-8A25-3881607388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7109" y="1209724"/>
            <a:ext cx="723107" cy="105061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B99E4938-4435-44D6-B685-2E50A2DECAF7}"/>
              </a:ext>
            </a:extLst>
          </p:cNvPr>
          <p:cNvGrpSpPr/>
          <p:nvPr/>
        </p:nvGrpSpPr>
        <p:grpSpPr>
          <a:xfrm>
            <a:off x="8765628" y="554302"/>
            <a:ext cx="471025" cy="535771"/>
            <a:chOff x="8765628" y="554302"/>
            <a:chExt cx="471025" cy="535771"/>
          </a:xfrm>
        </p:grpSpPr>
        <p:sp>
          <p:nvSpPr>
            <p:cNvPr id="5" name="Circle: Hollow 4">
              <a:extLst>
                <a:ext uri="{FF2B5EF4-FFF2-40B4-BE49-F238E27FC236}">
                  <a16:creationId xmlns="" xmlns:a16="http://schemas.microsoft.com/office/drawing/2014/main" id="{7F3469F6-2EB8-49BA-AA22-42B6C8BC23AA}"/>
                </a:ext>
              </a:extLst>
            </p:cNvPr>
            <p:cNvSpPr/>
            <p:nvPr/>
          </p:nvSpPr>
          <p:spPr>
            <a:xfrm>
              <a:off x="8842605" y="554302"/>
              <a:ext cx="394048" cy="397010"/>
            </a:xfrm>
            <a:prstGeom prst="donut">
              <a:avLst>
                <a:gd name="adj" fmla="val 791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="" xmlns:a16="http://schemas.microsoft.com/office/drawing/2014/main" id="{52CFA7D7-DC1C-42F3-A5B6-98FE6B842F77}"/>
                </a:ext>
              </a:extLst>
            </p:cNvPr>
            <p:cNvCxnSpPr>
              <a:stCxn id="5" idx="3"/>
            </p:cNvCxnSpPr>
            <p:nvPr/>
          </p:nvCxnSpPr>
          <p:spPr>
            <a:xfrm flipH="1">
              <a:off x="8765628" y="893171"/>
              <a:ext cx="134684" cy="1969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7650B26F-DF49-4412-A200-0A4184585C67}"/>
              </a:ext>
            </a:extLst>
          </p:cNvPr>
          <p:cNvGrpSpPr/>
          <p:nvPr/>
        </p:nvGrpSpPr>
        <p:grpSpPr>
          <a:xfrm>
            <a:off x="9502874" y="554302"/>
            <a:ext cx="414387" cy="535771"/>
            <a:chOff x="9502874" y="554302"/>
            <a:chExt cx="414387" cy="535771"/>
          </a:xfrm>
        </p:grpSpPr>
        <p:sp>
          <p:nvSpPr>
            <p:cNvPr id="6" name="Circle: Hollow 5">
              <a:extLst>
                <a:ext uri="{FF2B5EF4-FFF2-40B4-BE49-F238E27FC236}">
                  <a16:creationId xmlns="" xmlns:a16="http://schemas.microsoft.com/office/drawing/2014/main" id="{51D9AE29-3422-4370-8943-1A38ECBE9CFE}"/>
                </a:ext>
              </a:extLst>
            </p:cNvPr>
            <p:cNvSpPr/>
            <p:nvPr/>
          </p:nvSpPr>
          <p:spPr>
            <a:xfrm>
              <a:off x="9523213" y="554302"/>
              <a:ext cx="394048" cy="397010"/>
            </a:xfrm>
            <a:prstGeom prst="donut">
              <a:avLst>
                <a:gd name="adj" fmla="val 791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="" xmlns:a16="http://schemas.microsoft.com/office/drawing/2014/main" id="{3C5C4C3C-6DF0-456B-8F9F-C36985FCEFEC}"/>
                </a:ext>
              </a:extLst>
            </p:cNvPr>
            <p:cNvCxnSpPr/>
            <p:nvPr/>
          </p:nvCxnSpPr>
          <p:spPr>
            <a:xfrm flipH="1">
              <a:off x="9502874" y="893171"/>
              <a:ext cx="134684" cy="1969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Connector: Curved 17">
            <a:extLst>
              <a:ext uri="{FF2B5EF4-FFF2-40B4-BE49-F238E27FC236}">
                <a16:creationId xmlns="" xmlns:a16="http://schemas.microsoft.com/office/drawing/2014/main" id="{3402A296-2917-4D23-95C1-4A89B81C1752}"/>
              </a:ext>
            </a:extLst>
          </p:cNvPr>
          <p:cNvCxnSpPr>
            <a:stCxn id="7" idx="2"/>
          </p:cNvCxnSpPr>
          <p:nvPr/>
        </p:nvCxnSpPr>
        <p:spPr>
          <a:xfrm rot="10800000">
            <a:off x="9917262" y="1209725"/>
            <a:ext cx="30068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="" xmlns:a16="http://schemas.microsoft.com/office/drawing/2014/main" id="{AAC0CD29-D809-4396-A9E5-BB47CF9EB113}"/>
              </a:ext>
            </a:extLst>
          </p:cNvPr>
          <p:cNvCxnSpPr>
            <a:stCxn id="8" idx="2"/>
          </p:cNvCxnSpPr>
          <p:nvPr/>
        </p:nvCxnSpPr>
        <p:spPr>
          <a:xfrm rot="10800000">
            <a:off x="10922097" y="1209725"/>
            <a:ext cx="8585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ircle: Hollow 22">
            <a:extLst>
              <a:ext uri="{FF2B5EF4-FFF2-40B4-BE49-F238E27FC236}">
                <a16:creationId xmlns="" xmlns:a16="http://schemas.microsoft.com/office/drawing/2014/main" id="{7D5F55A1-1F7E-471E-9529-ED716D80D4EC}"/>
              </a:ext>
            </a:extLst>
          </p:cNvPr>
          <p:cNvSpPr/>
          <p:nvPr/>
        </p:nvSpPr>
        <p:spPr>
          <a:xfrm>
            <a:off x="10217263" y="1358184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4" name="Circle: Hollow 23">
            <a:extLst>
              <a:ext uri="{FF2B5EF4-FFF2-40B4-BE49-F238E27FC236}">
                <a16:creationId xmlns="" xmlns:a16="http://schemas.microsoft.com/office/drawing/2014/main" id="{43E19795-5DAB-4F67-9F14-17ABE243EDB3}"/>
              </a:ext>
            </a:extLst>
          </p:cNvPr>
          <p:cNvSpPr/>
          <p:nvPr/>
        </p:nvSpPr>
        <p:spPr>
          <a:xfrm>
            <a:off x="11007268" y="1358184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AD084F7C-BA31-4472-B27F-742F7AD35285}"/>
              </a:ext>
            </a:extLst>
          </p:cNvPr>
          <p:cNvGrpSpPr/>
          <p:nvPr/>
        </p:nvGrpSpPr>
        <p:grpSpPr>
          <a:xfrm>
            <a:off x="9502195" y="554302"/>
            <a:ext cx="414387" cy="535771"/>
            <a:chOff x="9502874" y="554302"/>
            <a:chExt cx="414387" cy="535771"/>
          </a:xfrm>
        </p:grpSpPr>
        <p:sp>
          <p:nvSpPr>
            <p:cNvPr id="26" name="Circle: Hollow 25">
              <a:extLst>
                <a:ext uri="{FF2B5EF4-FFF2-40B4-BE49-F238E27FC236}">
                  <a16:creationId xmlns="" xmlns:a16="http://schemas.microsoft.com/office/drawing/2014/main" id="{8FBD8484-3E01-4E4E-A931-EEEB6F0AFDFB}"/>
                </a:ext>
              </a:extLst>
            </p:cNvPr>
            <p:cNvSpPr/>
            <p:nvPr/>
          </p:nvSpPr>
          <p:spPr>
            <a:xfrm>
              <a:off x="9523213" y="554302"/>
              <a:ext cx="394048" cy="397010"/>
            </a:xfrm>
            <a:prstGeom prst="donut">
              <a:avLst>
                <a:gd name="adj" fmla="val 791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="" xmlns:a16="http://schemas.microsoft.com/office/drawing/2014/main" id="{E800DA3D-2E06-430B-A7A0-B9D289C44548}"/>
                </a:ext>
              </a:extLst>
            </p:cNvPr>
            <p:cNvCxnSpPr/>
            <p:nvPr/>
          </p:nvCxnSpPr>
          <p:spPr>
            <a:xfrm flipH="1">
              <a:off x="9502874" y="893171"/>
              <a:ext cx="134684" cy="1969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Connector: Curved 27">
            <a:extLst>
              <a:ext uri="{FF2B5EF4-FFF2-40B4-BE49-F238E27FC236}">
                <a16:creationId xmlns="" xmlns:a16="http://schemas.microsoft.com/office/drawing/2014/main" id="{3DDEB675-6621-48F6-9C63-2F2DBFA00A71}"/>
              </a:ext>
            </a:extLst>
          </p:cNvPr>
          <p:cNvCxnSpPr>
            <a:stCxn id="23" idx="2"/>
          </p:cNvCxnSpPr>
          <p:nvPr/>
        </p:nvCxnSpPr>
        <p:spPr>
          <a:xfrm rot="10800000">
            <a:off x="9916583" y="1209725"/>
            <a:ext cx="30068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Curved 28">
            <a:extLst>
              <a:ext uri="{FF2B5EF4-FFF2-40B4-BE49-F238E27FC236}">
                <a16:creationId xmlns="" xmlns:a16="http://schemas.microsoft.com/office/drawing/2014/main" id="{BA182A3E-3487-499A-ACF0-3481F6E9F3C7}"/>
              </a:ext>
            </a:extLst>
          </p:cNvPr>
          <p:cNvCxnSpPr>
            <a:stCxn id="24" idx="2"/>
          </p:cNvCxnSpPr>
          <p:nvPr/>
        </p:nvCxnSpPr>
        <p:spPr>
          <a:xfrm rot="10800000">
            <a:off x="10921418" y="1209725"/>
            <a:ext cx="8585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3608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4F6C61-82B7-4F34-916F-62DC97B8E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Anonymous Project Search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E54FB38-8483-4336-B2BF-37E0C0DAF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965" y="1825625"/>
            <a:ext cx="52578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1900" dirty="0">
                <a:hlinkClick r:id="rId2"/>
              </a:rPr>
              <a:t>http://sausalito.trakit.net/eTRAKiT/Search/project.aspx</a:t>
            </a:r>
            <a:endParaRPr lang="en-US" sz="1900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</a:t>
            </a:r>
            <a:r>
              <a:rPr lang="en-GB" dirty="0"/>
              <a:t>elect query field. Search by Address, Parcel number, Permit Number or Application Date.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</a:t>
            </a:r>
            <a:r>
              <a:rPr lang="en-GB" dirty="0"/>
              <a:t>elect filter parameters. Set the filter to “Equals”, “Begins with”, “Contains”, “At Least”, or “At Most”.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</a:t>
            </a:r>
            <a:r>
              <a:rPr lang="en-GB" dirty="0"/>
              <a:t>enter search term.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Click on ”SEARCH”.</a:t>
            </a:r>
          </a:p>
          <a:p>
            <a:r>
              <a:rPr lang="en-US" dirty="0"/>
              <a:t>Browse results.</a:t>
            </a:r>
          </a:p>
          <a:p>
            <a:r>
              <a:rPr lang="en-US" dirty="0"/>
              <a:t>The search table can be exported to a spreadsheet.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C0C889F-EB9E-4731-910B-E77620C17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0"/>
            <a:ext cx="6082029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AADF05D2-88D8-4103-91F8-38AA63F4ABD0}"/>
              </a:ext>
            </a:extLst>
          </p:cNvPr>
          <p:cNvGrpSpPr/>
          <p:nvPr/>
        </p:nvGrpSpPr>
        <p:grpSpPr>
          <a:xfrm>
            <a:off x="9486333" y="504758"/>
            <a:ext cx="471025" cy="535771"/>
            <a:chOff x="8765628" y="554302"/>
            <a:chExt cx="471025" cy="535771"/>
          </a:xfrm>
        </p:grpSpPr>
        <p:sp>
          <p:nvSpPr>
            <p:cNvPr id="7" name="Circle: Hollow 6">
              <a:extLst>
                <a:ext uri="{FF2B5EF4-FFF2-40B4-BE49-F238E27FC236}">
                  <a16:creationId xmlns="" xmlns:a16="http://schemas.microsoft.com/office/drawing/2014/main" id="{A53AB617-2938-4012-9923-EBDA2854E88A}"/>
                </a:ext>
              </a:extLst>
            </p:cNvPr>
            <p:cNvSpPr/>
            <p:nvPr/>
          </p:nvSpPr>
          <p:spPr>
            <a:xfrm>
              <a:off x="8842605" y="554302"/>
              <a:ext cx="394048" cy="397010"/>
            </a:xfrm>
            <a:prstGeom prst="donut">
              <a:avLst>
                <a:gd name="adj" fmla="val 791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="" xmlns:a16="http://schemas.microsoft.com/office/drawing/2014/main" id="{667B59D2-BBAC-4FF9-A1D2-EF66D1A4F2C3}"/>
                </a:ext>
              </a:extLst>
            </p:cNvPr>
            <p:cNvCxnSpPr>
              <a:stCxn id="7" idx="3"/>
            </p:cNvCxnSpPr>
            <p:nvPr/>
          </p:nvCxnSpPr>
          <p:spPr>
            <a:xfrm flipH="1">
              <a:off x="8765628" y="893171"/>
              <a:ext cx="134684" cy="1969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ircle: Hollow 8">
            <a:extLst>
              <a:ext uri="{FF2B5EF4-FFF2-40B4-BE49-F238E27FC236}">
                <a16:creationId xmlns="" xmlns:a16="http://schemas.microsoft.com/office/drawing/2014/main" id="{1F5A0FE6-5BEF-48F2-ABEE-0EEEE365E7D4}"/>
              </a:ext>
            </a:extLst>
          </p:cNvPr>
          <p:cNvSpPr/>
          <p:nvPr/>
        </p:nvSpPr>
        <p:spPr>
          <a:xfrm>
            <a:off x="10937968" y="1308640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Circle: Hollow 9">
            <a:extLst>
              <a:ext uri="{FF2B5EF4-FFF2-40B4-BE49-F238E27FC236}">
                <a16:creationId xmlns="" xmlns:a16="http://schemas.microsoft.com/office/drawing/2014/main" id="{038DE5E4-1132-4702-9815-951620BDB1B5}"/>
              </a:ext>
            </a:extLst>
          </p:cNvPr>
          <p:cNvSpPr/>
          <p:nvPr/>
        </p:nvSpPr>
        <p:spPr>
          <a:xfrm>
            <a:off x="11727973" y="1308640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06944E4A-C92B-4B53-A251-BD836EF965BD}"/>
              </a:ext>
            </a:extLst>
          </p:cNvPr>
          <p:cNvGrpSpPr/>
          <p:nvPr/>
        </p:nvGrpSpPr>
        <p:grpSpPr>
          <a:xfrm>
            <a:off x="10222900" y="504758"/>
            <a:ext cx="414387" cy="535771"/>
            <a:chOff x="9502874" y="554302"/>
            <a:chExt cx="414387" cy="535771"/>
          </a:xfrm>
        </p:grpSpPr>
        <p:sp>
          <p:nvSpPr>
            <p:cNvPr id="12" name="Circle: Hollow 11">
              <a:extLst>
                <a:ext uri="{FF2B5EF4-FFF2-40B4-BE49-F238E27FC236}">
                  <a16:creationId xmlns="" xmlns:a16="http://schemas.microsoft.com/office/drawing/2014/main" id="{AB00C7D4-E9BB-495B-AB66-040A78361846}"/>
                </a:ext>
              </a:extLst>
            </p:cNvPr>
            <p:cNvSpPr/>
            <p:nvPr/>
          </p:nvSpPr>
          <p:spPr>
            <a:xfrm>
              <a:off x="9523213" y="554302"/>
              <a:ext cx="394048" cy="397010"/>
            </a:xfrm>
            <a:prstGeom prst="donut">
              <a:avLst>
                <a:gd name="adj" fmla="val 791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="" xmlns:a16="http://schemas.microsoft.com/office/drawing/2014/main" id="{4671F18A-BD9E-4F3F-ACFD-F91712EB88B7}"/>
                </a:ext>
              </a:extLst>
            </p:cNvPr>
            <p:cNvCxnSpPr/>
            <p:nvPr/>
          </p:nvCxnSpPr>
          <p:spPr>
            <a:xfrm flipH="1">
              <a:off x="9502874" y="893171"/>
              <a:ext cx="134684" cy="1969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onnector: Curved 13">
            <a:extLst>
              <a:ext uri="{FF2B5EF4-FFF2-40B4-BE49-F238E27FC236}">
                <a16:creationId xmlns="" xmlns:a16="http://schemas.microsoft.com/office/drawing/2014/main" id="{7BE27A61-000D-4035-B1C1-6701C91B8C3B}"/>
              </a:ext>
            </a:extLst>
          </p:cNvPr>
          <p:cNvCxnSpPr>
            <a:stCxn id="9" idx="2"/>
          </p:cNvCxnSpPr>
          <p:nvPr/>
        </p:nvCxnSpPr>
        <p:spPr>
          <a:xfrm rot="10800000">
            <a:off x="10637288" y="1160181"/>
            <a:ext cx="30068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="" xmlns:a16="http://schemas.microsoft.com/office/drawing/2014/main" id="{DAC29E3F-E293-4EAB-AE74-B3358598D5BE}"/>
              </a:ext>
            </a:extLst>
          </p:cNvPr>
          <p:cNvCxnSpPr>
            <a:stCxn id="10" idx="2"/>
          </p:cNvCxnSpPr>
          <p:nvPr/>
        </p:nvCxnSpPr>
        <p:spPr>
          <a:xfrm rot="10800000">
            <a:off x="11642123" y="1160181"/>
            <a:ext cx="8585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81418C55-9C8B-4A6E-B297-DF26D027D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4100" y="1142165"/>
            <a:ext cx="723107" cy="105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9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EB8D4F2-9CE2-4420-A0C3-19C1FD41D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Registered Public Account Search </a:t>
            </a:r>
            <a:r>
              <a:rPr lang="en-US" dirty="0" smtClean="0"/>
              <a:t>Function</a:t>
            </a:r>
            <a:r>
              <a:rPr lang="en-US" dirty="0"/>
              <a:t>	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7A6165B-4444-482B-9C01-873183B7B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must first log in on your registered public account.</a:t>
            </a:r>
          </a:p>
          <a:p>
            <a:r>
              <a:rPr lang="en-US" dirty="0"/>
              <a:t>L</a:t>
            </a:r>
            <a:r>
              <a:rPr lang="en-GB" dirty="0" err="1"/>
              <a:t>ook</a:t>
            </a:r>
            <a:r>
              <a:rPr lang="en-GB" dirty="0"/>
              <a:t> up permit information based on </a:t>
            </a:r>
            <a:r>
              <a:rPr lang="en-GB" dirty="0" smtClean="0"/>
              <a:t>permit number, address, or parcel number. </a:t>
            </a:r>
            <a:endParaRPr lang="en-GB" dirty="0"/>
          </a:p>
          <a:p>
            <a:r>
              <a:rPr lang="en-US" dirty="0"/>
              <a:t>L</a:t>
            </a:r>
            <a:r>
              <a:rPr lang="en-GB" dirty="0" err="1"/>
              <a:t>ook</a:t>
            </a:r>
            <a:r>
              <a:rPr lang="en-GB" dirty="0"/>
              <a:t> up project information based on address or project number. </a:t>
            </a:r>
          </a:p>
          <a:p>
            <a:r>
              <a:rPr lang="en-GB" dirty="0"/>
              <a:t>Your search table can be exported to excel.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249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6002214" y="0"/>
            <a:ext cx="6189786" cy="6858000"/>
            <a:chOff x="6002214" y="0"/>
            <a:chExt cx="6189786" cy="6858000"/>
          </a:xfrm>
        </p:grpSpPr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D0A1C22E-B133-45ED-B226-B1BDEFCF5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02214" y="0"/>
              <a:ext cx="6189786" cy="68580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81431" y="1211530"/>
              <a:ext cx="1251539" cy="47915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7D6A41-BEEB-4EC2-9D6E-B459D06E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20541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Public Account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Permit Search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E398545-9A68-4DDE-AA90-5676D17B0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638" y="1755194"/>
            <a:ext cx="5353576" cy="4421769"/>
          </a:xfrm>
        </p:spPr>
        <p:txBody>
          <a:bodyPr>
            <a:normAutofit lnSpcReduction="10000"/>
          </a:bodyPr>
          <a:lstStyle/>
          <a:p>
            <a:r>
              <a:rPr lang="en-GB" sz="1800" dirty="0">
                <a:hlinkClick r:id="rId4"/>
              </a:rPr>
              <a:t>http://sausalito.trakit.net/etrakit/Search/permit.aspx</a:t>
            </a:r>
            <a:endParaRPr lang="en-GB" sz="1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</a:t>
            </a:r>
            <a:r>
              <a:rPr lang="en-GB" sz="2400" dirty="0"/>
              <a:t>elect query field. Search by permit </a:t>
            </a:r>
            <a:r>
              <a:rPr lang="en-GB" sz="2400" dirty="0" smtClean="0"/>
              <a:t>number, address or parcel number.</a:t>
            </a: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</a:t>
            </a:r>
            <a:r>
              <a:rPr lang="en-GB" sz="2400" dirty="0"/>
              <a:t>elect filter parameters. Set the filter to “Equals”, “Begins with”, “Contains”, “At Least”, or “At Most”.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</a:t>
            </a:r>
            <a:r>
              <a:rPr lang="en-GB" sz="2400" dirty="0"/>
              <a:t>enter search term.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Click on ”SEARCH”.</a:t>
            </a:r>
          </a:p>
          <a:p>
            <a:r>
              <a:rPr lang="en-US" sz="2400" dirty="0"/>
              <a:t>Browse results.</a:t>
            </a:r>
          </a:p>
          <a:p>
            <a:r>
              <a:rPr lang="en-US" sz="2400" dirty="0"/>
              <a:t>The search table can be exported to a spreadsheet.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7" name="Circle: Hollow 6">
            <a:extLst>
              <a:ext uri="{FF2B5EF4-FFF2-40B4-BE49-F238E27FC236}">
                <a16:creationId xmlns="" xmlns:a16="http://schemas.microsoft.com/office/drawing/2014/main" id="{44ABB0E2-1BED-4349-A492-96C528EAA9C6}"/>
              </a:ext>
            </a:extLst>
          </p:cNvPr>
          <p:cNvSpPr/>
          <p:nvPr/>
        </p:nvSpPr>
        <p:spPr>
          <a:xfrm>
            <a:off x="10217942" y="1358184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Circle: Hollow 7">
            <a:extLst>
              <a:ext uri="{FF2B5EF4-FFF2-40B4-BE49-F238E27FC236}">
                <a16:creationId xmlns="" xmlns:a16="http://schemas.microsoft.com/office/drawing/2014/main" id="{0C0ECFDF-4FB6-470F-B0C4-A4901EEF8EF1}"/>
              </a:ext>
            </a:extLst>
          </p:cNvPr>
          <p:cNvSpPr/>
          <p:nvPr/>
        </p:nvSpPr>
        <p:spPr>
          <a:xfrm>
            <a:off x="11007947" y="1358184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E2AB3246-5D4B-4759-8A25-3881607388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7109" y="1209724"/>
            <a:ext cx="723107" cy="105061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B99E4938-4435-44D6-B685-2E50A2DECAF7}"/>
              </a:ext>
            </a:extLst>
          </p:cNvPr>
          <p:cNvGrpSpPr/>
          <p:nvPr/>
        </p:nvGrpSpPr>
        <p:grpSpPr>
          <a:xfrm>
            <a:off x="8765628" y="554302"/>
            <a:ext cx="471025" cy="535771"/>
            <a:chOff x="8765628" y="554302"/>
            <a:chExt cx="471025" cy="535771"/>
          </a:xfrm>
        </p:grpSpPr>
        <p:sp>
          <p:nvSpPr>
            <p:cNvPr id="5" name="Circle: Hollow 4">
              <a:extLst>
                <a:ext uri="{FF2B5EF4-FFF2-40B4-BE49-F238E27FC236}">
                  <a16:creationId xmlns="" xmlns:a16="http://schemas.microsoft.com/office/drawing/2014/main" id="{7F3469F6-2EB8-49BA-AA22-42B6C8BC23AA}"/>
                </a:ext>
              </a:extLst>
            </p:cNvPr>
            <p:cNvSpPr/>
            <p:nvPr/>
          </p:nvSpPr>
          <p:spPr>
            <a:xfrm>
              <a:off x="8842605" y="554302"/>
              <a:ext cx="394048" cy="397010"/>
            </a:xfrm>
            <a:prstGeom prst="donut">
              <a:avLst>
                <a:gd name="adj" fmla="val 791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="" xmlns:a16="http://schemas.microsoft.com/office/drawing/2014/main" id="{52CFA7D7-DC1C-42F3-A5B6-98FE6B842F77}"/>
                </a:ext>
              </a:extLst>
            </p:cNvPr>
            <p:cNvCxnSpPr>
              <a:stCxn id="5" idx="3"/>
            </p:cNvCxnSpPr>
            <p:nvPr/>
          </p:nvCxnSpPr>
          <p:spPr>
            <a:xfrm flipH="1">
              <a:off x="8765628" y="893171"/>
              <a:ext cx="134684" cy="1969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7650B26F-DF49-4412-A200-0A4184585C67}"/>
              </a:ext>
            </a:extLst>
          </p:cNvPr>
          <p:cNvGrpSpPr/>
          <p:nvPr/>
        </p:nvGrpSpPr>
        <p:grpSpPr>
          <a:xfrm>
            <a:off x="9502874" y="554302"/>
            <a:ext cx="414387" cy="535771"/>
            <a:chOff x="9502874" y="554302"/>
            <a:chExt cx="414387" cy="535771"/>
          </a:xfrm>
        </p:grpSpPr>
        <p:sp>
          <p:nvSpPr>
            <p:cNvPr id="6" name="Circle: Hollow 5">
              <a:extLst>
                <a:ext uri="{FF2B5EF4-FFF2-40B4-BE49-F238E27FC236}">
                  <a16:creationId xmlns="" xmlns:a16="http://schemas.microsoft.com/office/drawing/2014/main" id="{51D9AE29-3422-4370-8943-1A38ECBE9CFE}"/>
                </a:ext>
              </a:extLst>
            </p:cNvPr>
            <p:cNvSpPr/>
            <p:nvPr/>
          </p:nvSpPr>
          <p:spPr>
            <a:xfrm>
              <a:off x="9523213" y="554302"/>
              <a:ext cx="394048" cy="397010"/>
            </a:xfrm>
            <a:prstGeom prst="donut">
              <a:avLst>
                <a:gd name="adj" fmla="val 791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="" xmlns:a16="http://schemas.microsoft.com/office/drawing/2014/main" id="{3C5C4C3C-6DF0-456B-8F9F-C36985FCEFEC}"/>
                </a:ext>
              </a:extLst>
            </p:cNvPr>
            <p:cNvCxnSpPr/>
            <p:nvPr/>
          </p:nvCxnSpPr>
          <p:spPr>
            <a:xfrm flipH="1">
              <a:off x="9502874" y="893171"/>
              <a:ext cx="134684" cy="1969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Connector: Curved 17">
            <a:extLst>
              <a:ext uri="{FF2B5EF4-FFF2-40B4-BE49-F238E27FC236}">
                <a16:creationId xmlns="" xmlns:a16="http://schemas.microsoft.com/office/drawing/2014/main" id="{3402A296-2917-4D23-95C1-4A89B81C1752}"/>
              </a:ext>
            </a:extLst>
          </p:cNvPr>
          <p:cNvCxnSpPr>
            <a:stCxn id="7" idx="2"/>
          </p:cNvCxnSpPr>
          <p:nvPr/>
        </p:nvCxnSpPr>
        <p:spPr>
          <a:xfrm rot="10800000">
            <a:off x="9917262" y="1209725"/>
            <a:ext cx="30068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="" xmlns:a16="http://schemas.microsoft.com/office/drawing/2014/main" id="{AAC0CD29-D809-4396-A9E5-BB47CF9EB113}"/>
              </a:ext>
            </a:extLst>
          </p:cNvPr>
          <p:cNvCxnSpPr>
            <a:stCxn id="8" idx="2"/>
          </p:cNvCxnSpPr>
          <p:nvPr/>
        </p:nvCxnSpPr>
        <p:spPr>
          <a:xfrm rot="10800000">
            <a:off x="10922097" y="1209725"/>
            <a:ext cx="8585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ircle: Hollow 22">
            <a:extLst>
              <a:ext uri="{FF2B5EF4-FFF2-40B4-BE49-F238E27FC236}">
                <a16:creationId xmlns="" xmlns:a16="http://schemas.microsoft.com/office/drawing/2014/main" id="{7D5F55A1-1F7E-471E-9529-ED716D80D4EC}"/>
              </a:ext>
            </a:extLst>
          </p:cNvPr>
          <p:cNvSpPr/>
          <p:nvPr/>
        </p:nvSpPr>
        <p:spPr>
          <a:xfrm>
            <a:off x="10217263" y="1358184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4" name="Circle: Hollow 23">
            <a:extLst>
              <a:ext uri="{FF2B5EF4-FFF2-40B4-BE49-F238E27FC236}">
                <a16:creationId xmlns="" xmlns:a16="http://schemas.microsoft.com/office/drawing/2014/main" id="{43E19795-5DAB-4F67-9F14-17ABE243EDB3}"/>
              </a:ext>
            </a:extLst>
          </p:cNvPr>
          <p:cNvSpPr/>
          <p:nvPr/>
        </p:nvSpPr>
        <p:spPr>
          <a:xfrm>
            <a:off x="11007268" y="1358184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AD084F7C-BA31-4472-B27F-742F7AD35285}"/>
              </a:ext>
            </a:extLst>
          </p:cNvPr>
          <p:cNvGrpSpPr/>
          <p:nvPr/>
        </p:nvGrpSpPr>
        <p:grpSpPr>
          <a:xfrm>
            <a:off x="9502195" y="554302"/>
            <a:ext cx="414387" cy="535771"/>
            <a:chOff x="9502874" y="554302"/>
            <a:chExt cx="414387" cy="535771"/>
          </a:xfrm>
        </p:grpSpPr>
        <p:sp>
          <p:nvSpPr>
            <p:cNvPr id="26" name="Circle: Hollow 25">
              <a:extLst>
                <a:ext uri="{FF2B5EF4-FFF2-40B4-BE49-F238E27FC236}">
                  <a16:creationId xmlns="" xmlns:a16="http://schemas.microsoft.com/office/drawing/2014/main" id="{8FBD8484-3E01-4E4E-A931-EEEB6F0AFDFB}"/>
                </a:ext>
              </a:extLst>
            </p:cNvPr>
            <p:cNvSpPr/>
            <p:nvPr/>
          </p:nvSpPr>
          <p:spPr>
            <a:xfrm>
              <a:off x="9523213" y="554302"/>
              <a:ext cx="394048" cy="397010"/>
            </a:xfrm>
            <a:prstGeom prst="donut">
              <a:avLst>
                <a:gd name="adj" fmla="val 791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="" xmlns:a16="http://schemas.microsoft.com/office/drawing/2014/main" id="{E800DA3D-2E06-430B-A7A0-B9D289C44548}"/>
                </a:ext>
              </a:extLst>
            </p:cNvPr>
            <p:cNvCxnSpPr/>
            <p:nvPr/>
          </p:nvCxnSpPr>
          <p:spPr>
            <a:xfrm flipH="1">
              <a:off x="9502874" y="893171"/>
              <a:ext cx="134684" cy="1969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Connector: Curved 27">
            <a:extLst>
              <a:ext uri="{FF2B5EF4-FFF2-40B4-BE49-F238E27FC236}">
                <a16:creationId xmlns="" xmlns:a16="http://schemas.microsoft.com/office/drawing/2014/main" id="{3DDEB675-6621-48F6-9C63-2F2DBFA00A71}"/>
              </a:ext>
            </a:extLst>
          </p:cNvPr>
          <p:cNvCxnSpPr>
            <a:stCxn id="23" idx="2"/>
          </p:cNvCxnSpPr>
          <p:nvPr/>
        </p:nvCxnSpPr>
        <p:spPr>
          <a:xfrm rot="10800000">
            <a:off x="9916583" y="1209725"/>
            <a:ext cx="30068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Curved 28">
            <a:extLst>
              <a:ext uri="{FF2B5EF4-FFF2-40B4-BE49-F238E27FC236}">
                <a16:creationId xmlns="" xmlns:a16="http://schemas.microsoft.com/office/drawing/2014/main" id="{BA182A3E-3487-499A-ACF0-3481F6E9F3C7}"/>
              </a:ext>
            </a:extLst>
          </p:cNvPr>
          <p:cNvCxnSpPr>
            <a:stCxn id="24" idx="2"/>
          </p:cNvCxnSpPr>
          <p:nvPr/>
        </p:nvCxnSpPr>
        <p:spPr>
          <a:xfrm rot="10800000">
            <a:off x="10921418" y="1209725"/>
            <a:ext cx="8585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2214" y="232059"/>
            <a:ext cx="6189786" cy="31589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2214" y="222946"/>
            <a:ext cx="6189786" cy="31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65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095999" y="0"/>
            <a:ext cx="6082029" cy="6858000"/>
            <a:chOff x="6095999" y="0"/>
            <a:chExt cx="6082029" cy="6858000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BC0C889F-EB9E-4731-910B-E77620C17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5999" y="0"/>
              <a:ext cx="6082029" cy="68580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24344" y="986278"/>
              <a:ext cx="1247775" cy="117157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4F6C61-82B7-4F34-916F-62DC97B8E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2493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Public Account Project </a:t>
            </a:r>
            <a:r>
              <a:rPr lang="en-US" dirty="0"/>
              <a:t>Search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E54FB38-8483-4336-B2BF-37E0C0DAF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965" y="1825625"/>
            <a:ext cx="52578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1900" dirty="0">
                <a:hlinkClick r:id="rId4"/>
              </a:rPr>
              <a:t>http://sausalito.trakit.net/eTRAKiT/Search/project.aspx</a:t>
            </a:r>
            <a:endParaRPr lang="en-US" sz="1900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</a:t>
            </a:r>
            <a:r>
              <a:rPr lang="en-GB" dirty="0"/>
              <a:t>elect query field. Search by Address, Parcel number, Permit Number or Application Date.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</a:t>
            </a:r>
            <a:r>
              <a:rPr lang="en-GB" dirty="0"/>
              <a:t>elect filter parameters. Set the filter to “Equals”, “Begins with”, “Contains”, “At Least”, or “At Most”.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</a:t>
            </a:r>
            <a:r>
              <a:rPr lang="en-GB" dirty="0"/>
              <a:t>enter search term.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Click on ”SEARCH”.</a:t>
            </a:r>
          </a:p>
          <a:p>
            <a:r>
              <a:rPr lang="en-US" dirty="0"/>
              <a:t>Browse results.</a:t>
            </a:r>
          </a:p>
          <a:p>
            <a:r>
              <a:rPr lang="en-US" dirty="0"/>
              <a:t>The search table can be exported to a spreadsheet.</a:t>
            </a:r>
          </a:p>
          <a:p>
            <a:endParaRPr lang="en-GB" dirty="0"/>
          </a:p>
        </p:txBody>
      </p:sp>
      <p:sp>
        <p:nvSpPr>
          <p:cNvPr id="9" name="Circle: Hollow 8">
            <a:extLst>
              <a:ext uri="{FF2B5EF4-FFF2-40B4-BE49-F238E27FC236}">
                <a16:creationId xmlns="" xmlns:a16="http://schemas.microsoft.com/office/drawing/2014/main" id="{1F5A0FE6-5BEF-48F2-ABEE-0EEEE365E7D4}"/>
              </a:ext>
            </a:extLst>
          </p:cNvPr>
          <p:cNvSpPr/>
          <p:nvPr/>
        </p:nvSpPr>
        <p:spPr>
          <a:xfrm>
            <a:off x="10937968" y="1308640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Circle: Hollow 9">
            <a:extLst>
              <a:ext uri="{FF2B5EF4-FFF2-40B4-BE49-F238E27FC236}">
                <a16:creationId xmlns="" xmlns:a16="http://schemas.microsoft.com/office/drawing/2014/main" id="{038DE5E4-1132-4702-9815-951620BDB1B5}"/>
              </a:ext>
            </a:extLst>
          </p:cNvPr>
          <p:cNvSpPr/>
          <p:nvPr/>
        </p:nvSpPr>
        <p:spPr>
          <a:xfrm>
            <a:off x="11727973" y="1308640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06944E4A-C92B-4B53-A251-BD836EF965BD}"/>
              </a:ext>
            </a:extLst>
          </p:cNvPr>
          <p:cNvGrpSpPr/>
          <p:nvPr/>
        </p:nvGrpSpPr>
        <p:grpSpPr>
          <a:xfrm>
            <a:off x="10222900" y="504758"/>
            <a:ext cx="414387" cy="535771"/>
            <a:chOff x="9502874" y="554302"/>
            <a:chExt cx="414387" cy="535771"/>
          </a:xfrm>
        </p:grpSpPr>
        <p:sp>
          <p:nvSpPr>
            <p:cNvPr id="12" name="Circle: Hollow 11">
              <a:extLst>
                <a:ext uri="{FF2B5EF4-FFF2-40B4-BE49-F238E27FC236}">
                  <a16:creationId xmlns="" xmlns:a16="http://schemas.microsoft.com/office/drawing/2014/main" id="{AB00C7D4-E9BB-495B-AB66-040A78361846}"/>
                </a:ext>
              </a:extLst>
            </p:cNvPr>
            <p:cNvSpPr/>
            <p:nvPr/>
          </p:nvSpPr>
          <p:spPr>
            <a:xfrm>
              <a:off x="9523213" y="554302"/>
              <a:ext cx="394048" cy="397010"/>
            </a:xfrm>
            <a:prstGeom prst="donut">
              <a:avLst>
                <a:gd name="adj" fmla="val 791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="" xmlns:a16="http://schemas.microsoft.com/office/drawing/2014/main" id="{4671F18A-BD9E-4F3F-ACFD-F91712EB88B7}"/>
                </a:ext>
              </a:extLst>
            </p:cNvPr>
            <p:cNvCxnSpPr/>
            <p:nvPr/>
          </p:nvCxnSpPr>
          <p:spPr>
            <a:xfrm flipH="1">
              <a:off x="9502874" y="893171"/>
              <a:ext cx="134684" cy="1969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onnector: Curved 13">
            <a:extLst>
              <a:ext uri="{FF2B5EF4-FFF2-40B4-BE49-F238E27FC236}">
                <a16:creationId xmlns="" xmlns:a16="http://schemas.microsoft.com/office/drawing/2014/main" id="{7BE27A61-000D-4035-B1C1-6701C91B8C3B}"/>
              </a:ext>
            </a:extLst>
          </p:cNvPr>
          <p:cNvCxnSpPr>
            <a:stCxn id="9" idx="2"/>
          </p:cNvCxnSpPr>
          <p:nvPr/>
        </p:nvCxnSpPr>
        <p:spPr>
          <a:xfrm rot="10800000">
            <a:off x="10637288" y="1160181"/>
            <a:ext cx="30068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="" xmlns:a16="http://schemas.microsoft.com/office/drawing/2014/main" id="{DAC29E3F-E293-4EAB-AE74-B3358598D5BE}"/>
              </a:ext>
            </a:extLst>
          </p:cNvPr>
          <p:cNvCxnSpPr>
            <a:stCxn id="10" idx="2"/>
          </p:cNvCxnSpPr>
          <p:nvPr/>
        </p:nvCxnSpPr>
        <p:spPr>
          <a:xfrm rot="10800000">
            <a:off x="11642123" y="1160181"/>
            <a:ext cx="8585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81418C55-9C8B-4A6E-B297-DF26D027DF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4100" y="1142165"/>
            <a:ext cx="723107" cy="105061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8" y="183871"/>
            <a:ext cx="6096002" cy="31110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AADF05D2-88D8-4103-91F8-38AA63F4ABD0}"/>
              </a:ext>
            </a:extLst>
          </p:cNvPr>
          <p:cNvGrpSpPr/>
          <p:nvPr/>
        </p:nvGrpSpPr>
        <p:grpSpPr>
          <a:xfrm>
            <a:off x="9486333" y="504758"/>
            <a:ext cx="471025" cy="535771"/>
            <a:chOff x="8765628" y="554302"/>
            <a:chExt cx="471025" cy="535771"/>
          </a:xfrm>
        </p:grpSpPr>
        <p:sp>
          <p:nvSpPr>
            <p:cNvPr id="7" name="Circle: Hollow 6">
              <a:extLst>
                <a:ext uri="{FF2B5EF4-FFF2-40B4-BE49-F238E27FC236}">
                  <a16:creationId xmlns="" xmlns:a16="http://schemas.microsoft.com/office/drawing/2014/main" id="{A53AB617-2938-4012-9923-EBDA2854E88A}"/>
                </a:ext>
              </a:extLst>
            </p:cNvPr>
            <p:cNvSpPr/>
            <p:nvPr/>
          </p:nvSpPr>
          <p:spPr>
            <a:xfrm>
              <a:off x="8842605" y="554302"/>
              <a:ext cx="394048" cy="397010"/>
            </a:xfrm>
            <a:prstGeom prst="donut">
              <a:avLst>
                <a:gd name="adj" fmla="val 791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="" xmlns:a16="http://schemas.microsoft.com/office/drawing/2014/main" id="{667B59D2-BBAC-4FF9-A1D2-EF66D1A4F2C3}"/>
                </a:ext>
              </a:extLst>
            </p:cNvPr>
            <p:cNvCxnSpPr>
              <a:stCxn id="7" idx="3"/>
            </p:cNvCxnSpPr>
            <p:nvPr/>
          </p:nvCxnSpPr>
          <p:spPr>
            <a:xfrm flipH="1">
              <a:off x="8765628" y="893171"/>
              <a:ext cx="134684" cy="1969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002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EB8D4F2-9CE2-4420-A0C3-19C1FD41D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Registered </a:t>
            </a:r>
            <a:r>
              <a:rPr lang="en-US" dirty="0" smtClean="0"/>
              <a:t>Professional Account </a:t>
            </a:r>
            <a:r>
              <a:rPr lang="en-US" dirty="0"/>
              <a:t>Search </a:t>
            </a:r>
            <a:r>
              <a:rPr lang="en-US" dirty="0" smtClean="0"/>
              <a:t>Function</a:t>
            </a:r>
            <a:r>
              <a:rPr lang="en-US" dirty="0"/>
              <a:t>	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7A6165B-4444-482B-9C01-873183B7B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must first log in on your registered </a:t>
            </a:r>
            <a:r>
              <a:rPr lang="en-US" dirty="0" smtClean="0"/>
              <a:t>professional account</a:t>
            </a:r>
            <a:r>
              <a:rPr lang="en-US" dirty="0"/>
              <a:t>.</a:t>
            </a:r>
          </a:p>
          <a:p>
            <a:r>
              <a:rPr lang="en-US" dirty="0"/>
              <a:t>L</a:t>
            </a:r>
            <a:r>
              <a:rPr lang="en-GB" dirty="0" err="1"/>
              <a:t>ook</a:t>
            </a:r>
            <a:r>
              <a:rPr lang="en-GB" dirty="0"/>
              <a:t> up permit information based on </a:t>
            </a:r>
            <a:r>
              <a:rPr lang="en-GB" dirty="0" smtClean="0"/>
              <a:t>permit </a:t>
            </a:r>
            <a:r>
              <a:rPr lang="en-GB" dirty="0"/>
              <a:t>number, address permit type, property owner, parcel number, or description</a:t>
            </a:r>
          </a:p>
          <a:p>
            <a:r>
              <a:rPr lang="en-US" dirty="0"/>
              <a:t>L</a:t>
            </a:r>
            <a:r>
              <a:rPr lang="en-GB" dirty="0" err="1"/>
              <a:t>ook</a:t>
            </a:r>
            <a:r>
              <a:rPr lang="en-GB" dirty="0"/>
              <a:t> up project information based on address or project number. </a:t>
            </a:r>
          </a:p>
          <a:p>
            <a:r>
              <a:rPr lang="en-GB" dirty="0"/>
              <a:t>Your search table can be exported to excel.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445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0A1C22E-B133-45ED-B226-B1BDEFCF5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4736" y="0"/>
            <a:ext cx="618978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7D6A41-BEEB-4EC2-9D6E-B459D06E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620541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Professional Account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Permit Search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E398545-9A68-4DDE-AA90-5676D17B0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638" y="1755194"/>
            <a:ext cx="5353576" cy="4421769"/>
          </a:xfrm>
        </p:spPr>
        <p:txBody>
          <a:bodyPr>
            <a:normAutofit fontScale="92500" lnSpcReduction="10000"/>
          </a:bodyPr>
          <a:lstStyle/>
          <a:p>
            <a:r>
              <a:rPr lang="en-GB" sz="1800" dirty="0">
                <a:hlinkClick r:id="rId3"/>
              </a:rPr>
              <a:t>http://sausalito.trakit.net/etrakit/Search/permit.aspx</a:t>
            </a:r>
            <a:endParaRPr lang="en-GB" sz="1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</a:t>
            </a:r>
            <a:r>
              <a:rPr lang="en-GB" sz="2400" dirty="0"/>
              <a:t>elect query field. Search by permit </a:t>
            </a:r>
            <a:r>
              <a:rPr lang="en-GB" sz="2400" dirty="0" smtClean="0"/>
              <a:t>number, address permit type, property owner, parcel number, or description.</a:t>
            </a:r>
            <a:endParaRPr lang="en-GB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</a:t>
            </a:r>
            <a:r>
              <a:rPr lang="en-GB" sz="2400" dirty="0"/>
              <a:t>elect filter parameters. Set the filter to “Equals”, “Begins with”, “Contains”, “At Least”, or “At Most”.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E</a:t>
            </a:r>
            <a:r>
              <a:rPr lang="en-GB" sz="2400" dirty="0"/>
              <a:t>enter search term.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Click on ”SEARCH”.</a:t>
            </a:r>
          </a:p>
          <a:p>
            <a:r>
              <a:rPr lang="en-US" sz="2400" dirty="0"/>
              <a:t>Browse results.</a:t>
            </a:r>
          </a:p>
          <a:p>
            <a:r>
              <a:rPr lang="en-US" sz="2400" dirty="0"/>
              <a:t>The search table can be exported to a spreadsheet.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7" name="Circle: Hollow 6">
            <a:extLst>
              <a:ext uri="{FF2B5EF4-FFF2-40B4-BE49-F238E27FC236}">
                <a16:creationId xmlns="" xmlns:a16="http://schemas.microsoft.com/office/drawing/2014/main" id="{44ABB0E2-1BED-4349-A492-96C528EAA9C6}"/>
              </a:ext>
            </a:extLst>
          </p:cNvPr>
          <p:cNvSpPr/>
          <p:nvPr/>
        </p:nvSpPr>
        <p:spPr>
          <a:xfrm>
            <a:off x="10217942" y="1358184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Circle: Hollow 7">
            <a:extLst>
              <a:ext uri="{FF2B5EF4-FFF2-40B4-BE49-F238E27FC236}">
                <a16:creationId xmlns="" xmlns:a16="http://schemas.microsoft.com/office/drawing/2014/main" id="{0C0ECFDF-4FB6-470F-B0C4-A4901EEF8EF1}"/>
              </a:ext>
            </a:extLst>
          </p:cNvPr>
          <p:cNvSpPr/>
          <p:nvPr/>
        </p:nvSpPr>
        <p:spPr>
          <a:xfrm>
            <a:off x="11007947" y="1358184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E2AB3246-5D4B-4759-8A25-388160738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7109" y="1209724"/>
            <a:ext cx="723107" cy="105061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B99E4938-4435-44D6-B685-2E50A2DECAF7}"/>
              </a:ext>
            </a:extLst>
          </p:cNvPr>
          <p:cNvGrpSpPr/>
          <p:nvPr/>
        </p:nvGrpSpPr>
        <p:grpSpPr>
          <a:xfrm>
            <a:off x="8765628" y="554302"/>
            <a:ext cx="471025" cy="535771"/>
            <a:chOff x="8765628" y="554302"/>
            <a:chExt cx="471025" cy="535771"/>
          </a:xfrm>
        </p:grpSpPr>
        <p:sp>
          <p:nvSpPr>
            <p:cNvPr id="5" name="Circle: Hollow 4">
              <a:extLst>
                <a:ext uri="{FF2B5EF4-FFF2-40B4-BE49-F238E27FC236}">
                  <a16:creationId xmlns="" xmlns:a16="http://schemas.microsoft.com/office/drawing/2014/main" id="{7F3469F6-2EB8-49BA-AA22-42B6C8BC23AA}"/>
                </a:ext>
              </a:extLst>
            </p:cNvPr>
            <p:cNvSpPr/>
            <p:nvPr/>
          </p:nvSpPr>
          <p:spPr>
            <a:xfrm>
              <a:off x="8842605" y="554302"/>
              <a:ext cx="394048" cy="397010"/>
            </a:xfrm>
            <a:prstGeom prst="donut">
              <a:avLst>
                <a:gd name="adj" fmla="val 791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="" xmlns:a16="http://schemas.microsoft.com/office/drawing/2014/main" id="{52CFA7D7-DC1C-42F3-A5B6-98FE6B842F77}"/>
                </a:ext>
              </a:extLst>
            </p:cNvPr>
            <p:cNvCxnSpPr>
              <a:stCxn id="5" idx="3"/>
            </p:cNvCxnSpPr>
            <p:nvPr/>
          </p:nvCxnSpPr>
          <p:spPr>
            <a:xfrm flipH="1">
              <a:off x="8765628" y="893171"/>
              <a:ext cx="134684" cy="1969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7650B26F-DF49-4412-A200-0A4184585C67}"/>
              </a:ext>
            </a:extLst>
          </p:cNvPr>
          <p:cNvGrpSpPr/>
          <p:nvPr/>
        </p:nvGrpSpPr>
        <p:grpSpPr>
          <a:xfrm>
            <a:off x="9502874" y="554302"/>
            <a:ext cx="414387" cy="535771"/>
            <a:chOff x="9502874" y="554302"/>
            <a:chExt cx="414387" cy="535771"/>
          </a:xfrm>
        </p:grpSpPr>
        <p:sp>
          <p:nvSpPr>
            <p:cNvPr id="6" name="Circle: Hollow 5">
              <a:extLst>
                <a:ext uri="{FF2B5EF4-FFF2-40B4-BE49-F238E27FC236}">
                  <a16:creationId xmlns="" xmlns:a16="http://schemas.microsoft.com/office/drawing/2014/main" id="{51D9AE29-3422-4370-8943-1A38ECBE9CFE}"/>
                </a:ext>
              </a:extLst>
            </p:cNvPr>
            <p:cNvSpPr/>
            <p:nvPr/>
          </p:nvSpPr>
          <p:spPr>
            <a:xfrm>
              <a:off x="9523213" y="554302"/>
              <a:ext cx="394048" cy="397010"/>
            </a:xfrm>
            <a:prstGeom prst="donut">
              <a:avLst>
                <a:gd name="adj" fmla="val 791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="" xmlns:a16="http://schemas.microsoft.com/office/drawing/2014/main" id="{3C5C4C3C-6DF0-456B-8F9F-C36985FCEFEC}"/>
                </a:ext>
              </a:extLst>
            </p:cNvPr>
            <p:cNvCxnSpPr/>
            <p:nvPr/>
          </p:nvCxnSpPr>
          <p:spPr>
            <a:xfrm flipH="1">
              <a:off x="9502874" y="893171"/>
              <a:ext cx="134684" cy="1969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Connector: Curved 17">
            <a:extLst>
              <a:ext uri="{FF2B5EF4-FFF2-40B4-BE49-F238E27FC236}">
                <a16:creationId xmlns="" xmlns:a16="http://schemas.microsoft.com/office/drawing/2014/main" id="{3402A296-2917-4D23-95C1-4A89B81C1752}"/>
              </a:ext>
            </a:extLst>
          </p:cNvPr>
          <p:cNvCxnSpPr>
            <a:stCxn id="7" idx="2"/>
          </p:cNvCxnSpPr>
          <p:nvPr/>
        </p:nvCxnSpPr>
        <p:spPr>
          <a:xfrm rot="10800000">
            <a:off x="9917262" y="1209725"/>
            <a:ext cx="30068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="" xmlns:a16="http://schemas.microsoft.com/office/drawing/2014/main" id="{AAC0CD29-D809-4396-A9E5-BB47CF9EB113}"/>
              </a:ext>
            </a:extLst>
          </p:cNvPr>
          <p:cNvCxnSpPr>
            <a:stCxn id="8" idx="2"/>
          </p:cNvCxnSpPr>
          <p:nvPr/>
        </p:nvCxnSpPr>
        <p:spPr>
          <a:xfrm rot="10800000">
            <a:off x="10922097" y="1209725"/>
            <a:ext cx="8585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ircle: Hollow 22">
            <a:extLst>
              <a:ext uri="{FF2B5EF4-FFF2-40B4-BE49-F238E27FC236}">
                <a16:creationId xmlns="" xmlns:a16="http://schemas.microsoft.com/office/drawing/2014/main" id="{7D5F55A1-1F7E-471E-9529-ED716D80D4EC}"/>
              </a:ext>
            </a:extLst>
          </p:cNvPr>
          <p:cNvSpPr/>
          <p:nvPr/>
        </p:nvSpPr>
        <p:spPr>
          <a:xfrm>
            <a:off x="10217263" y="1358184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4" name="Circle: Hollow 23">
            <a:extLst>
              <a:ext uri="{FF2B5EF4-FFF2-40B4-BE49-F238E27FC236}">
                <a16:creationId xmlns="" xmlns:a16="http://schemas.microsoft.com/office/drawing/2014/main" id="{43E19795-5DAB-4F67-9F14-17ABE243EDB3}"/>
              </a:ext>
            </a:extLst>
          </p:cNvPr>
          <p:cNvSpPr/>
          <p:nvPr/>
        </p:nvSpPr>
        <p:spPr>
          <a:xfrm>
            <a:off x="11007268" y="1358184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AD084F7C-BA31-4472-B27F-742F7AD35285}"/>
              </a:ext>
            </a:extLst>
          </p:cNvPr>
          <p:cNvGrpSpPr/>
          <p:nvPr/>
        </p:nvGrpSpPr>
        <p:grpSpPr>
          <a:xfrm>
            <a:off x="9502195" y="554302"/>
            <a:ext cx="414387" cy="535771"/>
            <a:chOff x="9502874" y="554302"/>
            <a:chExt cx="414387" cy="535771"/>
          </a:xfrm>
        </p:grpSpPr>
        <p:sp>
          <p:nvSpPr>
            <p:cNvPr id="26" name="Circle: Hollow 25">
              <a:extLst>
                <a:ext uri="{FF2B5EF4-FFF2-40B4-BE49-F238E27FC236}">
                  <a16:creationId xmlns="" xmlns:a16="http://schemas.microsoft.com/office/drawing/2014/main" id="{8FBD8484-3E01-4E4E-A931-EEEB6F0AFDFB}"/>
                </a:ext>
              </a:extLst>
            </p:cNvPr>
            <p:cNvSpPr/>
            <p:nvPr/>
          </p:nvSpPr>
          <p:spPr>
            <a:xfrm>
              <a:off x="9523213" y="554302"/>
              <a:ext cx="394048" cy="397010"/>
            </a:xfrm>
            <a:prstGeom prst="donut">
              <a:avLst>
                <a:gd name="adj" fmla="val 791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="" xmlns:a16="http://schemas.microsoft.com/office/drawing/2014/main" id="{E800DA3D-2E06-430B-A7A0-B9D289C44548}"/>
                </a:ext>
              </a:extLst>
            </p:cNvPr>
            <p:cNvCxnSpPr/>
            <p:nvPr/>
          </p:nvCxnSpPr>
          <p:spPr>
            <a:xfrm flipH="1">
              <a:off x="9502874" y="893171"/>
              <a:ext cx="134684" cy="1969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Connector: Curved 27">
            <a:extLst>
              <a:ext uri="{FF2B5EF4-FFF2-40B4-BE49-F238E27FC236}">
                <a16:creationId xmlns="" xmlns:a16="http://schemas.microsoft.com/office/drawing/2014/main" id="{3DDEB675-6621-48F6-9C63-2F2DBFA00A71}"/>
              </a:ext>
            </a:extLst>
          </p:cNvPr>
          <p:cNvCxnSpPr>
            <a:stCxn id="23" idx="2"/>
          </p:cNvCxnSpPr>
          <p:nvPr/>
        </p:nvCxnSpPr>
        <p:spPr>
          <a:xfrm rot="10800000">
            <a:off x="9916583" y="1209725"/>
            <a:ext cx="30068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Curved 28">
            <a:extLst>
              <a:ext uri="{FF2B5EF4-FFF2-40B4-BE49-F238E27FC236}">
                <a16:creationId xmlns="" xmlns:a16="http://schemas.microsoft.com/office/drawing/2014/main" id="{BA182A3E-3487-499A-ACF0-3481F6E9F3C7}"/>
              </a:ext>
            </a:extLst>
          </p:cNvPr>
          <p:cNvCxnSpPr>
            <a:stCxn id="24" idx="2"/>
          </p:cNvCxnSpPr>
          <p:nvPr/>
        </p:nvCxnSpPr>
        <p:spPr>
          <a:xfrm rot="10800000">
            <a:off x="10921418" y="1209725"/>
            <a:ext cx="8585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2214" y="232059"/>
            <a:ext cx="6189786" cy="31589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2214" y="222946"/>
            <a:ext cx="6189786" cy="31589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5228" y="1209724"/>
            <a:ext cx="1265846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90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6095999" y="0"/>
            <a:ext cx="6082029" cy="6858000"/>
            <a:chOff x="6095999" y="0"/>
            <a:chExt cx="6082029" cy="6858000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BC0C889F-EB9E-4731-910B-E77620C17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5999" y="0"/>
              <a:ext cx="6082029" cy="68580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83334" y="1133407"/>
              <a:ext cx="1404745" cy="13049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4F6C61-82B7-4F34-916F-62DC97B8E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2493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Professional Account Project </a:t>
            </a:r>
            <a:r>
              <a:rPr lang="en-US" dirty="0"/>
              <a:t>Search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E54FB38-8483-4336-B2BF-37E0C0DAF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965" y="1825625"/>
            <a:ext cx="52578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1900" dirty="0">
                <a:hlinkClick r:id="rId4"/>
              </a:rPr>
              <a:t>http://sausalito.trakit.net/eTRAKiT/Search/project.aspx</a:t>
            </a:r>
            <a:endParaRPr lang="en-US" sz="1900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</a:t>
            </a:r>
            <a:r>
              <a:rPr lang="en-GB" dirty="0"/>
              <a:t>elect query field. Search by Address, Parcel number, Permit Number or Application Date.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</a:t>
            </a:r>
            <a:r>
              <a:rPr lang="en-GB" dirty="0"/>
              <a:t>elect filter parameters. Set the filter to “Equals”, “Begins with”, “Contains”, “At Least”, or “At Most”.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</a:t>
            </a:r>
            <a:r>
              <a:rPr lang="en-GB" dirty="0"/>
              <a:t>enter search term.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Click on ”SEARCH”.</a:t>
            </a:r>
          </a:p>
          <a:p>
            <a:r>
              <a:rPr lang="en-US" dirty="0"/>
              <a:t>Browse results.</a:t>
            </a:r>
          </a:p>
          <a:p>
            <a:r>
              <a:rPr lang="en-US" dirty="0"/>
              <a:t>The search table can be exported to a spreadsheet.</a:t>
            </a:r>
          </a:p>
          <a:p>
            <a:endParaRPr lang="en-GB" dirty="0"/>
          </a:p>
        </p:txBody>
      </p:sp>
      <p:sp>
        <p:nvSpPr>
          <p:cNvPr id="9" name="Circle: Hollow 8">
            <a:extLst>
              <a:ext uri="{FF2B5EF4-FFF2-40B4-BE49-F238E27FC236}">
                <a16:creationId xmlns="" xmlns:a16="http://schemas.microsoft.com/office/drawing/2014/main" id="{1F5A0FE6-5BEF-48F2-ABEE-0EEEE365E7D4}"/>
              </a:ext>
            </a:extLst>
          </p:cNvPr>
          <p:cNvSpPr/>
          <p:nvPr/>
        </p:nvSpPr>
        <p:spPr>
          <a:xfrm>
            <a:off x="10937968" y="1308640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Circle: Hollow 9">
            <a:extLst>
              <a:ext uri="{FF2B5EF4-FFF2-40B4-BE49-F238E27FC236}">
                <a16:creationId xmlns="" xmlns:a16="http://schemas.microsoft.com/office/drawing/2014/main" id="{038DE5E4-1132-4702-9815-951620BDB1B5}"/>
              </a:ext>
            </a:extLst>
          </p:cNvPr>
          <p:cNvSpPr/>
          <p:nvPr/>
        </p:nvSpPr>
        <p:spPr>
          <a:xfrm>
            <a:off x="11727973" y="1308640"/>
            <a:ext cx="394048" cy="397010"/>
          </a:xfrm>
          <a:prstGeom prst="donut">
            <a:avLst>
              <a:gd name="adj" fmla="val 791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06944E4A-C92B-4B53-A251-BD836EF965BD}"/>
              </a:ext>
            </a:extLst>
          </p:cNvPr>
          <p:cNvGrpSpPr/>
          <p:nvPr/>
        </p:nvGrpSpPr>
        <p:grpSpPr>
          <a:xfrm>
            <a:off x="10222900" y="504758"/>
            <a:ext cx="414387" cy="535771"/>
            <a:chOff x="9502874" y="554302"/>
            <a:chExt cx="414387" cy="535771"/>
          </a:xfrm>
        </p:grpSpPr>
        <p:sp>
          <p:nvSpPr>
            <p:cNvPr id="12" name="Circle: Hollow 11">
              <a:extLst>
                <a:ext uri="{FF2B5EF4-FFF2-40B4-BE49-F238E27FC236}">
                  <a16:creationId xmlns="" xmlns:a16="http://schemas.microsoft.com/office/drawing/2014/main" id="{AB00C7D4-E9BB-495B-AB66-040A78361846}"/>
                </a:ext>
              </a:extLst>
            </p:cNvPr>
            <p:cNvSpPr/>
            <p:nvPr/>
          </p:nvSpPr>
          <p:spPr>
            <a:xfrm>
              <a:off x="9523213" y="554302"/>
              <a:ext cx="394048" cy="397010"/>
            </a:xfrm>
            <a:prstGeom prst="donut">
              <a:avLst>
                <a:gd name="adj" fmla="val 791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="" xmlns:a16="http://schemas.microsoft.com/office/drawing/2014/main" id="{4671F18A-BD9E-4F3F-ACFD-F91712EB88B7}"/>
                </a:ext>
              </a:extLst>
            </p:cNvPr>
            <p:cNvCxnSpPr/>
            <p:nvPr/>
          </p:nvCxnSpPr>
          <p:spPr>
            <a:xfrm flipH="1">
              <a:off x="9502874" y="893171"/>
              <a:ext cx="134684" cy="1969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onnector: Curved 13">
            <a:extLst>
              <a:ext uri="{FF2B5EF4-FFF2-40B4-BE49-F238E27FC236}">
                <a16:creationId xmlns="" xmlns:a16="http://schemas.microsoft.com/office/drawing/2014/main" id="{7BE27A61-000D-4035-B1C1-6701C91B8C3B}"/>
              </a:ext>
            </a:extLst>
          </p:cNvPr>
          <p:cNvCxnSpPr>
            <a:stCxn id="9" idx="2"/>
          </p:cNvCxnSpPr>
          <p:nvPr/>
        </p:nvCxnSpPr>
        <p:spPr>
          <a:xfrm rot="10800000">
            <a:off x="10637288" y="1160181"/>
            <a:ext cx="30068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="" xmlns:a16="http://schemas.microsoft.com/office/drawing/2014/main" id="{DAC29E3F-E293-4EAB-AE74-B3358598D5BE}"/>
              </a:ext>
            </a:extLst>
          </p:cNvPr>
          <p:cNvCxnSpPr>
            <a:stCxn id="10" idx="2"/>
          </p:cNvCxnSpPr>
          <p:nvPr/>
        </p:nvCxnSpPr>
        <p:spPr>
          <a:xfrm rot="10800000">
            <a:off x="11642123" y="1160181"/>
            <a:ext cx="85851" cy="346965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81418C55-9C8B-4A6E-B297-DF26D027DF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4100" y="1142165"/>
            <a:ext cx="723107" cy="105061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8" y="183871"/>
            <a:ext cx="6096002" cy="31110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AADF05D2-88D8-4103-91F8-38AA63F4ABD0}"/>
              </a:ext>
            </a:extLst>
          </p:cNvPr>
          <p:cNvGrpSpPr/>
          <p:nvPr/>
        </p:nvGrpSpPr>
        <p:grpSpPr>
          <a:xfrm>
            <a:off x="9486333" y="504758"/>
            <a:ext cx="471025" cy="535771"/>
            <a:chOff x="8765628" y="554302"/>
            <a:chExt cx="471025" cy="535771"/>
          </a:xfrm>
        </p:grpSpPr>
        <p:sp>
          <p:nvSpPr>
            <p:cNvPr id="7" name="Circle: Hollow 6">
              <a:extLst>
                <a:ext uri="{FF2B5EF4-FFF2-40B4-BE49-F238E27FC236}">
                  <a16:creationId xmlns="" xmlns:a16="http://schemas.microsoft.com/office/drawing/2014/main" id="{A53AB617-2938-4012-9923-EBDA2854E88A}"/>
                </a:ext>
              </a:extLst>
            </p:cNvPr>
            <p:cNvSpPr/>
            <p:nvPr/>
          </p:nvSpPr>
          <p:spPr>
            <a:xfrm>
              <a:off x="8842605" y="554302"/>
              <a:ext cx="394048" cy="397010"/>
            </a:xfrm>
            <a:prstGeom prst="donut">
              <a:avLst>
                <a:gd name="adj" fmla="val 791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="" xmlns:a16="http://schemas.microsoft.com/office/drawing/2014/main" id="{667B59D2-BBAC-4FF9-A1D2-EF66D1A4F2C3}"/>
                </a:ext>
              </a:extLst>
            </p:cNvPr>
            <p:cNvCxnSpPr>
              <a:stCxn id="7" idx="3"/>
            </p:cNvCxnSpPr>
            <p:nvPr/>
          </p:nvCxnSpPr>
          <p:spPr>
            <a:xfrm flipH="1">
              <a:off x="8765628" y="893171"/>
              <a:ext cx="134684" cy="19690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0996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110</TotalTime>
  <Words>734</Words>
  <Application>Microsoft Office PowerPoint</Application>
  <PresentationFormat>Widescreen</PresentationFormat>
  <Paragraphs>105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 Light</vt:lpstr>
      <vt:lpstr>Metropolitan</vt:lpstr>
      <vt:lpstr>HOW TO VIEW PERMIT INFORMATION</vt:lpstr>
      <vt:lpstr>Go to the City of Sausalito’s website at  www.sausalito.gov</vt:lpstr>
      <vt:lpstr>Under “Departments”, in the Community Development section, click on “Permit Center”.</vt:lpstr>
      <vt:lpstr>Under “Permit Center”, click on the “eTRAKiT” icon box.</vt:lpstr>
      <vt:lpstr>Click the “Go to eTRAKiT” icon box to redirect you to the eTRAKiT website</vt:lpstr>
      <vt:lpstr>Anonymous Search Capability</vt:lpstr>
      <vt:lpstr>Anonymous  Permit Search</vt:lpstr>
      <vt:lpstr>Anonymous Project Search</vt:lpstr>
      <vt:lpstr>Registered Public Account Search Function </vt:lpstr>
      <vt:lpstr>Public Account  Permit Search</vt:lpstr>
      <vt:lpstr>Public Account Project Search</vt:lpstr>
      <vt:lpstr>Registered Professional Account Search Function </vt:lpstr>
      <vt:lpstr>Professional Account  Permit Search</vt:lpstr>
      <vt:lpstr>Professional Account Project Search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VIEW PERMIT INFORMATION</dc:title>
  <cp:lastModifiedBy>McKenna Ramiro</cp:lastModifiedBy>
  <cp:revision>18</cp:revision>
  <dcterms:created xsi:type="dcterms:W3CDTF">2018-06-18T18:30:42Z</dcterms:created>
  <dcterms:modified xsi:type="dcterms:W3CDTF">2018-06-19T22:32:15Z</dcterms:modified>
</cp:coreProperties>
</file>